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47" r:id="rId2"/>
    <p:sldId id="500" r:id="rId3"/>
    <p:sldId id="569" r:id="rId4"/>
    <p:sldId id="479" r:id="rId5"/>
    <p:sldId id="570" r:id="rId6"/>
    <p:sldId id="558" r:id="rId7"/>
    <p:sldId id="600" r:id="rId8"/>
    <p:sldId id="571" r:id="rId9"/>
    <p:sldId id="594" r:id="rId10"/>
    <p:sldId id="592" r:id="rId11"/>
    <p:sldId id="578" r:id="rId12"/>
    <p:sldId id="579" r:id="rId13"/>
    <p:sldId id="595" r:id="rId14"/>
    <p:sldId id="581" r:id="rId15"/>
    <p:sldId id="589" r:id="rId16"/>
    <p:sldId id="591" r:id="rId17"/>
    <p:sldId id="549" r:id="rId18"/>
    <p:sldId id="46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曹 若骁" initials="曹" lastIdx="1" clrIdx="0">
    <p:extLst/>
  </p:cmAuthor>
  <p:cmAuthor id="2" name="HAOLING LEI" initials="HL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0B7"/>
    <a:srgbClr val="BEE1DF"/>
    <a:srgbClr val="FD9A64"/>
    <a:srgbClr val="4472C4"/>
    <a:srgbClr val="E9EBF5"/>
    <a:srgbClr val="262626"/>
    <a:srgbClr val="996600"/>
    <a:srgbClr val="FFC000"/>
    <a:srgbClr val="18C1F3"/>
    <a:srgbClr val="F5F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/>
    <p:restoredTop sz="94796"/>
  </p:normalViewPr>
  <p:slideViewPr>
    <p:cSldViewPr snapToGrid="0">
      <p:cViewPr varScale="1">
        <p:scale>
          <a:sx n="87" d="100"/>
          <a:sy n="87" d="100"/>
        </p:scale>
        <p:origin x="2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02665FD-4CFD-44F7-A0DE-134D92FF06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DBA6AC-B8A4-49E8-97F5-C7DC44D2EA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BE819-DA98-43F0-9614-0B6EF736ED3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10C456-B4CD-46C9-BD22-0F2B88C323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656959-6BDD-4761-84A9-7FD2102A4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89E29-985D-4383-9480-E4BBA9567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65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51BD-71E2-0843-81D0-4E6D8810623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9881-471E-DC4C-BE0C-84C2A079E1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48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829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331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248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86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278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88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222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966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067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09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9224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36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10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5623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997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26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880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9881-471E-DC4C-BE0C-84C2A079E12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78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.gi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7613" y="1093326"/>
            <a:ext cx="11836772" cy="23376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dirty="0">
                <a:solidFill>
                  <a:srgbClr val="9966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MATH 5473 Project:</a:t>
            </a:r>
            <a:br>
              <a:rPr lang="en-US" altLang="zh-CN" sz="3600" b="1" dirty="0">
                <a:solidFill>
                  <a:srgbClr val="9966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3200" b="1" dirty="0">
                <a:solidFill>
                  <a:srgbClr val="9966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Exploring Time-Series Data:</a:t>
            </a:r>
            <a:br>
              <a:rPr lang="en-US" altLang="zh-CN" sz="3200" b="1" dirty="0">
                <a:solidFill>
                  <a:srgbClr val="9966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2800" b="1" dirty="0">
                <a:solidFill>
                  <a:srgbClr val="9966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Visualization, Clustering, and Topological Analysis</a:t>
            </a:r>
            <a:br>
              <a:rPr lang="en-US" altLang="zh-CN" sz="2800" b="1" dirty="0">
                <a:solidFill>
                  <a:srgbClr val="9966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2800" b="1" dirty="0">
                <a:solidFill>
                  <a:srgbClr val="9966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with an SNP500 Case Study</a:t>
            </a:r>
            <a:endParaRPr lang="en-US" altLang="zh-CN" sz="2800" b="1" dirty="0">
              <a:solidFill>
                <a:srgbClr val="00336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638796-3D6E-4BC0-8172-06A9F4F00F3B}"/>
              </a:ext>
            </a:extLst>
          </p:cNvPr>
          <p:cNvSpPr/>
          <p:nvPr/>
        </p:nvSpPr>
        <p:spPr>
          <a:xfrm>
            <a:off x="2318929" y="3460380"/>
            <a:ext cx="7554141" cy="184727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F0F3BA9-5DA2-6B47-A6B4-B815B780DDFE}"/>
              </a:ext>
            </a:extLst>
          </p:cNvPr>
          <p:cNvGrpSpPr/>
          <p:nvPr/>
        </p:nvGrpSpPr>
        <p:grpSpPr>
          <a:xfrm>
            <a:off x="-4235" y="66714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0F1393-E0EC-49D7-99B1-3B1327D16DB4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897FE2-B256-4CAF-8C3C-4D8A55076455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图片 4">
            <a:extLst>
              <a:ext uri="{FF2B5EF4-FFF2-40B4-BE49-F238E27FC236}">
                <a16:creationId xmlns:a16="http://schemas.microsoft.com/office/drawing/2014/main" id="{DAE986D9-27B5-EE4C-B820-B5A068771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7466" y="450430"/>
            <a:ext cx="1934265" cy="481526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D5901DCE-4CA6-1C42-9E38-4A5637738B61}"/>
              </a:ext>
            </a:extLst>
          </p:cNvPr>
          <p:cNvSpPr txBox="1"/>
          <p:nvPr/>
        </p:nvSpPr>
        <p:spPr>
          <a:xfrm>
            <a:off x="2300748" y="3756941"/>
            <a:ext cx="7551175" cy="1056195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Anastasiia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KAZOVSKAIA, </a:t>
            </a:r>
            <a:r>
              <a:rPr lang="en-US" altLang="zh-CN" sz="20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Songjie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XIE, and </a:t>
            </a:r>
            <a:r>
              <a:rPr lang="en-US" altLang="zh-CN" sz="20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Meiying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ZHANG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08/05/2024</a:t>
            </a:r>
          </a:p>
        </p:txBody>
      </p:sp>
    </p:spTree>
    <p:extLst>
      <p:ext uri="{BB962C8B-B14F-4D97-AF65-F5344CB8AC3E}">
        <p14:creationId xmlns:p14="http://schemas.microsoft.com/office/powerpoint/2010/main" val="29953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249DAE-C462-800C-7586-94D36BC326E0}"/>
              </a:ext>
            </a:extLst>
          </p:cNvPr>
          <p:cNvSpPr txBox="1"/>
          <p:nvPr/>
        </p:nvSpPr>
        <p:spPr>
          <a:xfrm>
            <a:off x="641872" y="2025224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7BECE7-811B-74C2-A36F-3C73AEE5BC67}"/>
              </a:ext>
            </a:extLst>
          </p:cNvPr>
          <p:cNvSpPr txBox="1"/>
          <p:nvPr/>
        </p:nvSpPr>
        <p:spPr>
          <a:xfrm>
            <a:off x="794410" y="2661223"/>
            <a:ext cx="102659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CN" sz="2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isualizations based on log returns provided more meaningful insights and clearer patterns. </a:t>
            </a:r>
            <a:b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" altLang="zh-CN" sz="2400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CN" sz="2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effects of differing scales among various stocks was mitigated by converting price data into log returns.</a:t>
            </a:r>
            <a:b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" altLang="zh-CN" sz="2400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CN" sz="2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dimensionality reduction techniques focus on the relative changes in price rather than absolute differences, leading to more consistent visualizations.</a:t>
            </a:r>
          </a:p>
        </p:txBody>
      </p:sp>
      <p:pic>
        <p:nvPicPr>
          <p:cNvPr id="18" name="图片 4">
            <a:extLst>
              <a:ext uri="{FF2B5EF4-FFF2-40B4-BE49-F238E27FC236}">
                <a16:creationId xmlns:a16="http://schemas.microsoft.com/office/drawing/2014/main" id="{7846FE79-F6F9-3981-EF87-BA3C3B808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305648"/>
            <a:ext cx="1934265" cy="481526"/>
          </a:xfrm>
          <a:prstGeom prst="rect">
            <a:avLst/>
          </a:prstGeom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985CBF19-F54D-E03E-BCD5-E199E6479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257213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 dirty="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Visualization </a:t>
            </a:r>
            <a:endParaRPr lang="zh-CN" altLang="en-US" sz="3600" dirty="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F5686784-DBEC-BB30-015E-3BF3C0B4E557}"/>
              </a:ext>
            </a:extLst>
          </p:cNvPr>
          <p:cNvSpPr/>
          <p:nvPr/>
        </p:nvSpPr>
        <p:spPr>
          <a:xfrm>
            <a:off x="592551" y="249131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201E8F-73E1-A27C-287A-8F32A660D011}"/>
              </a:ext>
            </a:extLst>
          </p:cNvPr>
          <p:cNvSpPr/>
          <p:nvPr/>
        </p:nvSpPr>
        <p:spPr>
          <a:xfrm>
            <a:off x="202587" y="1159221"/>
            <a:ext cx="11751849" cy="117768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For the data visualization, we employed dimensionality reduction, including PCA, kernel PCA, UMAP, t-SNE, MDS, and ISOMAP, on the row data, extracted features, and log return.</a:t>
            </a:r>
          </a:p>
        </p:txBody>
      </p:sp>
    </p:spTree>
    <p:extLst>
      <p:ext uri="{BB962C8B-B14F-4D97-AF65-F5344CB8AC3E}">
        <p14:creationId xmlns:p14="http://schemas.microsoft.com/office/powerpoint/2010/main" val="197938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Outline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688267" y="1271603"/>
            <a:ext cx="10815466" cy="431479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Data Preprocessing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Topological analysis exploration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</p:spTree>
    <p:extLst>
      <p:ext uri="{BB962C8B-B14F-4D97-AF65-F5344CB8AC3E}">
        <p14:creationId xmlns:p14="http://schemas.microsoft.com/office/powerpoint/2010/main" val="36606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192309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1842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 dirty="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Clustering  </a:t>
            </a:r>
            <a:endParaRPr lang="zh-CN" altLang="en-US" sz="3600" dirty="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216474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358700" y="851354"/>
            <a:ext cx="11486378" cy="117768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For clustering time-series data, we employed k-means and k-shape, as well as the high-dimensional approach known as sparse subspace clustering (SSC).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7B9BF5-181E-3C4F-0000-787F0FFFC276}"/>
              </a:ext>
            </a:extLst>
          </p:cNvPr>
          <p:cNvSpPr txBox="1"/>
          <p:nvPr/>
        </p:nvSpPr>
        <p:spPr>
          <a:xfrm>
            <a:off x="789020" y="1628192"/>
            <a:ext cx="4866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Clustering Experimental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" altLang="zh-CN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9E8AD7-80AD-B30D-41D6-DECE47917A51}"/>
              </a:ext>
            </a:extLst>
          </p:cNvPr>
          <p:cNvSpPr txBox="1"/>
          <p:nvPr/>
        </p:nvSpPr>
        <p:spPr>
          <a:xfrm>
            <a:off x="609426" y="5596689"/>
            <a:ext cx="111310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Table 1. Clustering performance on the financial dataset. We utilize different preprocessing techniques mainly categorized into time-domain representation and feature-based presentations prior to applying clustering. Number in bold and underlined outline the best and runner-up results, respectively.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9F097293-D26F-53C9-0790-9B7B6E732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20"/>
          <a:stretch/>
        </p:blipFill>
        <p:spPr>
          <a:xfrm>
            <a:off x="2625839" y="2073128"/>
            <a:ext cx="6940321" cy="356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9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192309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1842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 dirty="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Clustering  </a:t>
            </a:r>
            <a:endParaRPr lang="zh-CN" altLang="en-US" sz="3600" dirty="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216474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7D4036-5CD8-C47A-AD60-AD0014DAAA75}"/>
              </a:ext>
            </a:extLst>
          </p:cNvPr>
          <p:cNvSpPr txBox="1"/>
          <p:nvPr/>
        </p:nvSpPr>
        <p:spPr>
          <a:xfrm>
            <a:off x="1086833" y="1386718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A89B48-8160-9A7C-DF7D-E7B2E7631B34}"/>
              </a:ext>
            </a:extLst>
          </p:cNvPr>
          <p:cNvSpPr txBox="1"/>
          <p:nvPr/>
        </p:nvSpPr>
        <p:spPr>
          <a:xfrm>
            <a:off x="1430412" y="2251882"/>
            <a:ext cx="95364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CN" sz="2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ombining log return representations with dimensionality reduction methods yields favorable performance.</a:t>
            </a:r>
            <a:b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" altLang="zh-CN" sz="2400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Surprisingly, the SSC technique with first-order differentiation achieves the highest level of performance.</a:t>
            </a:r>
            <a:b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" altLang="zh-CN" sz="2400" b="0" i="0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CN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Conversely, feature-based and high-dimensional representations demonstrate poor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076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Outline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688267" y="1271603"/>
            <a:ext cx="10815466" cy="431479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Data Preprocessing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Topological Analysis Exploration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</p:spTree>
    <p:extLst>
      <p:ext uri="{BB962C8B-B14F-4D97-AF65-F5344CB8AC3E}">
        <p14:creationId xmlns:p14="http://schemas.microsoft.com/office/powerpoint/2010/main" val="211423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t="20656" r="22019" b="14283"/>
          <a:stretch/>
        </p:blipFill>
        <p:spPr>
          <a:xfrm>
            <a:off x="5711497" y="1341299"/>
            <a:ext cx="3063612" cy="206569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2" t="15412" r="24186" b="9483"/>
          <a:stretch/>
        </p:blipFill>
        <p:spPr>
          <a:xfrm>
            <a:off x="6182334" y="3810201"/>
            <a:ext cx="2314886" cy="2213148"/>
          </a:xfrm>
          <a:prstGeom prst="rect">
            <a:avLst/>
          </a:prstGeom>
        </p:spPr>
      </p:pic>
      <p:pic>
        <p:nvPicPr>
          <p:cNvPr id="16" name="图片 15" descr="图表, 散点图&#10;&#10;描述已自动生成">
            <a:extLst>
              <a:ext uri="{FF2B5EF4-FFF2-40B4-BE49-F238E27FC236}">
                <a16:creationId xmlns:a16="http://schemas.microsoft.com/office/drawing/2014/main" id="{CB515507-F221-0581-CA3A-D8E5E953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967" y="3567985"/>
            <a:ext cx="2470868" cy="2470868"/>
          </a:xfrm>
          <a:prstGeom prst="rect">
            <a:avLst/>
          </a:prstGeom>
        </p:spPr>
      </p:pic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3F7D2AE7-32B3-DD12-F33C-C7DCA65241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993"/>
          <a:stretch/>
        </p:blipFill>
        <p:spPr>
          <a:xfrm>
            <a:off x="1760424" y="1376091"/>
            <a:ext cx="2112330" cy="1239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727646" y="126993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118899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 dirty="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Topological Analysis Exploration  </a:t>
            </a:r>
            <a:endParaRPr lang="zh-CN" altLang="en-US" sz="3600" dirty="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179" y="6632965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151158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0" y="6455920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592551" y="617486"/>
            <a:ext cx="11486378" cy="117768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time series data is generally challenging to visualize and cluster, we explored how to use TDA to analyze the time series data.</a:t>
            </a:r>
          </a:p>
          <a:p>
            <a:pPr marL="457200" indent="-457200" algn="just">
              <a:spcBef>
                <a:spcPts val="1200"/>
              </a:spcBef>
              <a:buFont typeface="Wingdings" pitchFamily="2" charset="2"/>
              <a:buChar char="Ø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646720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94849F-8B8E-6DCA-6EC0-5A6C788EE1A1}"/>
              </a:ext>
            </a:extLst>
          </p:cNvPr>
          <p:cNvSpPr/>
          <p:nvPr/>
        </p:nvSpPr>
        <p:spPr>
          <a:xfrm>
            <a:off x="5472246" y="3384847"/>
            <a:ext cx="4255400" cy="4253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 </a:t>
            </a:r>
            <a:r>
              <a:rPr lang="en-US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Topological representation of time series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E721EF-7561-DCAD-A7B8-1010BBF57026}"/>
              </a:ext>
            </a:extLst>
          </p:cNvPr>
          <p:cNvSpPr/>
          <p:nvPr/>
        </p:nvSpPr>
        <p:spPr>
          <a:xfrm>
            <a:off x="953813" y="5943714"/>
            <a:ext cx="4337902" cy="374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 6</a:t>
            </a:r>
            <a:r>
              <a:rPr lang="en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Persistence diagram from </a:t>
            </a:r>
            <a:r>
              <a:rPr lang="en" altLang="zh-CN" sz="1400" dirty="0" err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Vietoris</a:t>
            </a:r>
            <a:r>
              <a:rPr lang="en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-Rips filtration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右箭头 26">
            <a:extLst>
              <a:ext uri="{FF2B5EF4-FFF2-40B4-BE49-F238E27FC236}">
                <a16:creationId xmlns:a16="http://schemas.microsoft.com/office/drawing/2014/main" id="{58CAE2D6-D22A-1CE2-4FC7-D33BE86F62FC}"/>
              </a:ext>
            </a:extLst>
          </p:cNvPr>
          <p:cNvSpPr/>
          <p:nvPr/>
        </p:nvSpPr>
        <p:spPr>
          <a:xfrm>
            <a:off x="3962404" y="2255423"/>
            <a:ext cx="1591729" cy="3067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Прямоугольник 34"/>
          <p:cNvSpPr/>
          <p:nvPr/>
        </p:nvSpPr>
        <p:spPr>
          <a:xfrm>
            <a:off x="3962404" y="170590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Takens</a:t>
            </a:r>
            <a:b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embeddings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右箭头 26">
            <a:extLst>
              <a:ext uri="{FF2B5EF4-FFF2-40B4-BE49-F238E27FC236}">
                <a16:creationId xmlns:a16="http://schemas.microsoft.com/office/drawing/2014/main" id="{58CAE2D6-D22A-1CE2-4FC7-D33BE86F62FC}"/>
              </a:ext>
            </a:extLst>
          </p:cNvPr>
          <p:cNvSpPr/>
          <p:nvPr/>
        </p:nvSpPr>
        <p:spPr>
          <a:xfrm>
            <a:off x="8956725" y="2255423"/>
            <a:ext cx="1591729" cy="3067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右箭头 26">
            <a:extLst>
              <a:ext uri="{FF2B5EF4-FFF2-40B4-BE49-F238E27FC236}">
                <a16:creationId xmlns:a16="http://schemas.microsoft.com/office/drawing/2014/main" id="{58CAE2D6-D22A-1CE2-4FC7-D33BE86F62FC}"/>
              </a:ext>
            </a:extLst>
          </p:cNvPr>
          <p:cNvSpPr/>
          <p:nvPr/>
        </p:nvSpPr>
        <p:spPr>
          <a:xfrm>
            <a:off x="4105835" y="4650023"/>
            <a:ext cx="1591729" cy="3067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 descr="图表, 折线图, 直方图&#10;&#10;描述已自动生成">
            <a:extLst>
              <a:ext uri="{FF2B5EF4-FFF2-40B4-BE49-F238E27FC236}">
                <a16:creationId xmlns:a16="http://schemas.microsoft.com/office/drawing/2014/main" id="{6EB489F3-FE77-F1CB-C8E5-A261C8385E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906" r="9277"/>
          <a:stretch/>
        </p:blipFill>
        <p:spPr>
          <a:xfrm>
            <a:off x="1754328" y="2373561"/>
            <a:ext cx="2096984" cy="12274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1D627BD-1EFE-75EA-2F1C-5C14E2592E14}"/>
              </a:ext>
            </a:extLst>
          </p:cNvPr>
          <p:cNvSpPr/>
          <p:nvPr/>
        </p:nvSpPr>
        <p:spPr>
          <a:xfrm>
            <a:off x="953813" y="3387505"/>
            <a:ext cx="4337902" cy="424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 </a:t>
            </a:r>
            <a:r>
              <a:rPr lang="en-US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Original and smoothed </a:t>
            </a:r>
            <a:r>
              <a:rPr lang="en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series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185975" y="4069056"/>
            <a:ext cx="1245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Persistence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Entropy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矩形 16">
            <a:extLst>
              <a:ext uri="{FF2B5EF4-FFF2-40B4-BE49-F238E27FC236}">
                <a16:creationId xmlns:a16="http://schemas.microsoft.com/office/drawing/2014/main" id="{E0E721EF-7561-DCAD-A7B8-1010BBF57026}"/>
              </a:ext>
            </a:extLst>
          </p:cNvPr>
          <p:cNvSpPr/>
          <p:nvPr/>
        </p:nvSpPr>
        <p:spPr>
          <a:xfrm>
            <a:off x="5472246" y="5943714"/>
            <a:ext cx="4255400" cy="374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 </a:t>
            </a:r>
            <a:r>
              <a:rPr lang="en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Visualization of Persistence Entropy of dataset 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4351934" y="2497339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PCA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8647282" y="1970237"/>
            <a:ext cx="2111796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Vietoris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-Rips filtration</a:t>
            </a:r>
          </a:p>
          <a:p>
            <a:pPr algn="ctr"/>
            <a:endParaRPr lang="en-US" sz="17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Persistence diagram</a:t>
            </a:r>
            <a:endParaRPr lang="ru-RU" sz="17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57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34" grpId="0" animBg="1"/>
      <p:bldP spid="35" grpId="0"/>
      <p:bldP spid="37" grpId="0" animBg="1"/>
      <p:bldP spid="39" grpId="0" animBg="1"/>
      <p:bldP spid="15" grpId="0" animBg="1"/>
      <p:bldP spid="40" grpId="0"/>
      <p:bldP spid="41" grpId="0" animBg="1"/>
      <p:bldP spid="43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Outline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688267" y="1271603"/>
            <a:ext cx="10815466" cy="431479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Data Preprocessing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Topological analysis exploration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</p:spTree>
    <p:extLst>
      <p:ext uri="{BB962C8B-B14F-4D97-AF65-F5344CB8AC3E}">
        <p14:creationId xmlns:p14="http://schemas.microsoft.com/office/powerpoint/2010/main" val="421885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3A33D5F-6E81-5C54-942D-ED868ED92C18}"/>
              </a:ext>
            </a:extLst>
          </p:cNvPr>
          <p:cNvSpPr txBox="1"/>
          <p:nvPr/>
        </p:nvSpPr>
        <p:spPr>
          <a:xfrm>
            <a:off x="3058886" y="119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F8BF54-8415-AEDE-A008-6FE7DADC8580}"/>
              </a:ext>
            </a:extLst>
          </p:cNvPr>
          <p:cNvSpPr/>
          <p:nvPr/>
        </p:nvSpPr>
        <p:spPr>
          <a:xfrm>
            <a:off x="592550" y="1492913"/>
            <a:ext cx="11252527" cy="500998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Time-series data presents ongoing challenges, and our project has revealed the absence of a universally effective method.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topological representation of time-series data enables the utilization of analysis methods that are fundamentally distinct in nature.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Whether using feature-based analysis, topological methods, or high-dimensional approaches, the selection of techniques must be tailored to each specific case when working with time-series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3EA30810-C9AA-1C57-6616-52D93554A041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</p:spTree>
    <p:extLst>
      <p:ext uri="{BB962C8B-B14F-4D97-AF65-F5344CB8AC3E}">
        <p14:creationId xmlns:p14="http://schemas.microsoft.com/office/powerpoint/2010/main" val="12323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46969" y="2332711"/>
            <a:ext cx="4498091" cy="923330"/>
          </a:xfr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ECCF6-7759-48A0-95E0-BB0CF8B2FC0B}"/>
              </a:ext>
            </a:extLst>
          </p:cNvPr>
          <p:cNvSpPr/>
          <p:nvPr/>
        </p:nvSpPr>
        <p:spPr>
          <a:xfrm>
            <a:off x="3674572" y="3256041"/>
            <a:ext cx="4834296" cy="1371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5757ACBE-49C5-D508-A7A3-DCD180B2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9">
            <a:extLst>
              <a:ext uri="{FF2B5EF4-FFF2-40B4-BE49-F238E27FC236}">
                <a16:creationId xmlns:a16="http://schemas.microsoft.com/office/drawing/2014/main" id="{E43F15DC-3651-8D13-30B9-B6A1DA6E1ED2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DF3BDC-7366-7268-C708-1F1BAB3BA2D7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FC76EB2C-6EFD-9C96-279B-DA7EF76404A2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1B2A4199-8912-B98D-DB66-1D747D30535D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570E6AE0-DAD0-E769-C781-0E8A65EDC943}"/>
              </a:ext>
            </a:extLst>
          </p:cNvPr>
          <p:cNvSpPr txBox="1">
            <a:spLocks/>
          </p:cNvSpPr>
          <p:nvPr/>
        </p:nvSpPr>
        <p:spPr>
          <a:xfrm>
            <a:off x="590565" y="403147"/>
            <a:ext cx="7755182" cy="590931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Q&amp;A</a:t>
            </a:r>
            <a:endParaRPr lang="zh-CN" altLang="en-US" sz="3600" b="1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Outline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688267" y="1271603"/>
            <a:ext cx="10815466" cy="431479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Data Preprocessing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Topological analysis exploration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</p:spTree>
    <p:extLst>
      <p:ext uri="{BB962C8B-B14F-4D97-AF65-F5344CB8AC3E}">
        <p14:creationId xmlns:p14="http://schemas.microsoft.com/office/powerpoint/2010/main" val="92424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Outline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688267" y="1271603"/>
            <a:ext cx="10815466" cy="431479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Data Preprocessing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Topological analysis exploration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</p:spTree>
    <p:extLst>
      <p:ext uri="{BB962C8B-B14F-4D97-AF65-F5344CB8AC3E}">
        <p14:creationId xmlns:p14="http://schemas.microsoft.com/office/powerpoint/2010/main" val="422595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19">
            <a:extLst>
              <a:ext uri="{FF2B5EF4-FFF2-40B4-BE49-F238E27FC236}">
                <a16:creationId xmlns:a16="http://schemas.microsoft.com/office/drawing/2014/main" id="{71004C5A-BE00-7EA5-C59B-80E44AA9FF1D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E36215E8-024D-7C47-D67C-B8FBE80A1B42}"/>
              </a:ext>
            </a:extLst>
          </p:cNvPr>
          <p:cNvSpPr/>
          <p:nvPr/>
        </p:nvSpPr>
        <p:spPr>
          <a:xfrm>
            <a:off x="647415" y="1355927"/>
            <a:ext cx="10716334" cy="3837865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 algn="just">
              <a:spcBef>
                <a:spcPts val="1200"/>
              </a:spcBef>
              <a:buFont typeface="Wingdings" panose="020B0604020202020204" pitchFamily="34" charset="0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modern financial landscape, the analysis of time-series data plays a crucial role in understanding market trends, predicting future movements, and making informed investment decisions. </a:t>
            </a:r>
          </a:p>
          <a:p>
            <a:pPr indent="-457200" algn="just">
              <a:spcBef>
                <a:spcPts val="1200"/>
              </a:spcBef>
              <a:buFont typeface="Wingdings" panose="020B0604020202020204" pitchFamily="34" charset="0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Time-series data, characterized by its sequential nature and inherent variability, presents unique challenges in terms of analysis and interpretation.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time-series data, S&amp;P500, is a widely recognized stock market index. </a:t>
            </a:r>
          </a:p>
          <a:p>
            <a:pPr indent="-457200" algn="just">
              <a:spcBef>
                <a:spcPts val="1200"/>
              </a:spcBef>
              <a:buFont typeface="Wingdings" panose="020B0604020202020204" pitchFamily="34" charset="0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Our objective was to apply a combination of data visualization techniques, clustering methods, and topological data analysis (TDA) to extract meaningful insights.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Outline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688267" y="1271603"/>
            <a:ext cx="10815466" cy="431479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Data Preprocessing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Topological analysis exploration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</p:spTree>
    <p:extLst>
      <p:ext uri="{BB962C8B-B14F-4D97-AF65-F5344CB8AC3E}">
        <p14:creationId xmlns:p14="http://schemas.microsoft.com/office/powerpoint/2010/main" val="39680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Dataset General Overview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170106" y="1849345"/>
            <a:ext cx="11107493" cy="431479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dataset, S&amp;P500 , is a stock market index that tracks the performance of 500 large companies in the United States. </a:t>
            </a:r>
          </a:p>
          <a:p>
            <a:pPr marL="8001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8001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finance dataset S&amp;P500 contains 1258-by-452 matrix, which represents the closed price of stocks from 452 American company in 1258 consecutive workdays. </a:t>
            </a:r>
          </a:p>
          <a:p>
            <a:pPr marL="8001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</p:spTree>
    <p:extLst>
      <p:ext uri="{BB962C8B-B14F-4D97-AF65-F5344CB8AC3E}">
        <p14:creationId xmlns:p14="http://schemas.microsoft.com/office/powerpoint/2010/main" val="252781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Dataset Preprocessing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688267" y="1271602"/>
            <a:ext cx="10716334" cy="82266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We employed the following preprocessing techniques for time-series data, S&amp;P500 : 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B5F78-709D-F248-B81A-AFB2D9CD1968}"/>
              </a:ext>
            </a:extLst>
          </p:cNvPr>
          <p:cNvSpPr/>
          <p:nvPr/>
        </p:nvSpPr>
        <p:spPr>
          <a:xfrm>
            <a:off x="629265" y="2215240"/>
            <a:ext cx="549131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Normalization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: Min-max and z-score normalization.</a:t>
            </a:r>
          </a:p>
          <a:p>
            <a:pPr marL="514350" indent="-51435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Differentiation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: First-order and second-order differentiations. </a:t>
            </a:r>
          </a:p>
          <a:p>
            <a:pPr marL="514350" indent="-51435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Log-return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: The log percentage change of the time series, which is a commonly used method in finance.</a:t>
            </a:r>
          </a:p>
          <a:p>
            <a:pPr marL="514350" indent="-51435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Extracted feature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: The features of time series extracted by statistical analysis.</a:t>
            </a:r>
          </a:p>
          <a:p>
            <a:pPr marL="514350" indent="-51435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Smoothing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:  It helps us better investigate patterns and trends in time series, which will benefit the TDA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2B9C6-960B-A142-B08D-486BAB4BF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735" y="1873044"/>
            <a:ext cx="3864078" cy="41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534250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485815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Outline</a:t>
            </a:r>
            <a:endParaRPr lang="zh-CN" altLang="en-US" sz="360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477733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5D37A-DF4D-334C-8F4C-F7BAC8CDE06E}"/>
              </a:ext>
            </a:extLst>
          </p:cNvPr>
          <p:cNvSpPr/>
          <p:nvPr/>
        </p:nvSpPr>
        <p:spPr>
          <a:xfrm>
            <a:off x="688267" y="1271603"/>
            <a:ext cx="10815466" cy="431479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Data Preprocessing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Topological analysis exploration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</p:spTree>
    <p:extLst>
      <p:ext uri="{BB962C8B-B14F-4D97-AF65-F5344CB8AC3E}">
        <p14:creationId xmlns:p14="http://schemas.microsoft.com/office/powerpoint/2010/main" val="344064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7646" y="305648"/>
            <a:ext cx="1934265" cy="48152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7D5EA23-1CA5-674D-B33A-4F6651F4A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27" y="257213"/>
            <a:ext cx="7755182" cy="590931"/>
          </a:xfrm>
        </p:spPr>
        <p:txBody>
          <a:bodyPr wrap="none">
            <a:noAutofit/>
          </a:bodyPr>
          <a:lstStyle/>
          <a:p>
            <a:pPr algn="l"/>
            <a:r>
              <a:rPr lang="en-US" altLang="zh-CN" sz="3600" dirty="0">
                <a:solidFill>
                  <a:srgbClr val="0B4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Visualization </a:t>
            </a:r>
            <a:endParaRPr lang="zh-CN" altLang="en-US" sz="3600" dirty="0">
              <a:solidFill>
                <a:srgbClr val="0B4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F9884CD0-350F-439C-BBA1-0508216F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0359" y="6532419"/>
            <a:ext cx="784719" cy="274320"/>
          </a:xfrm>
        </p:spPr>
        <p:txBody>
          <a:bodyPr/>
          <a:lstStyle/>
          <a:p>
            <a:fld id="{49B4B484-DA3A-43EA-BAC0-618963907357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C4D76-1C9B-45AA-B51F-ED8BB6A5A18D}"/>
              </a:ext>
            </a:extLst>
          </p:cNvPr>
          <p:cNvSpPr/>
          <p:nvPr/>
        </p:nvSpPr>
        <p:spPr>
          <a:xfrm>
            <a:off x="592551" y="249131"/>
            <a:ext cx="109728" cy="448402"/>
          </a:xfrm>
          <a:prstGeom prst="rect">
            <a:avLst/>
          </a:prstGeom>
          <a:solidFill>
            <a:srgbClr val="99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D4B521-5653-1E48-84B9-CCFE1EE05A52}"/>
              </a:ext>
            </a:extLst>
          </p:cNvPr>
          <p:cNvGrpSpPr/>
          <p:nvPr/>
        </p:nvGrpSpPr>
        <p:grpSpPr>
          <a:xfrm>
            <a:off x="-4235" y="6366633"/>
            <a:ext cx="12200468" cy="190800"/>
            <a:chOff x="-4235" y="6671433"/>
            <a:chExt cx="12200468" cy="19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71FC4-51B0-C443-ADEE-71A73F81E89A}"/>
                </a:ext>
              </a:extLst>
            </p:cNvPr>
            <p:cNvSpPr/>
            <p:nvPr/>
          </p:nvSpPr>
          <p:spPr>
            <a:xfrm>
              <a:off x="-4235" y="6671433"/>
              <a:ext cx="3412800" cy="1908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62418C-C411-264E-82C0-8195C28702DE}"/>
                </a:ext>
              </a:extLst>
            </p:cNvPr>
            <p:cNvSpPr/>
            <p:nvPr/>
          </p:nvSpPr>
          <p:spPr>
            <a:xfrm>
              <a:off x="3403216" y="6671433"/>
              <a:ext cx="8793017" cy="190800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文本框 19">
            <a:extLst>
              <a:ext uri="{FF2B5EF4-FFF2-40B4-BE49-F238E27FC236}">
                <a16:creationId xmlns:a16="http://schemas.microsoft.com/office/drawing/2014/main" id="{94E75C01-4AA2-046A-6C06-ECF6B86B9925}"/>
              </a:ext>
            </a:extLst>
          </p:cNvPr>
          <p:cNvSpPr txBox="1"/>
          <p:nvPr/>
        </p:nvSpPr>
        <p:spPr>
          <a:xfrm>
            <a:off x="346922" y="6532419"/>
            <a:ext cx="2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Math5473</a:t>
            </a:r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085CC91A-F479-5025-CA75-9F2AB79D7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810" y="2114897"/>
            <a:ext cx="3194857" cy="37359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2E1737C-6658-2391-7802-16031B39BAEC}"/>
              </a:ext>
            </a:extLst>
          </p:cNvPr>
          <p:cNvSpPr/>
          <p:nvPr/>
        </p:nvSpPr>
        <p:spPr>
          <a:xfrm>
            <a:off x="4527369" y="5902504"/>
            <a:ext cx="3194856" cy="385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 </a:t>
            </a:r>
            <a:r>
              <a:rPr lang="en-US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Results of dimensionality </a:t>
            </a:r>
            <a:r>
              <a:rPr lang="en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eduction on </a:t>
            </a:r>
            <a:r>
              <a:rPr lang="en" altLang="zh-CN" sz="1400" b="1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features of each </a:t>
            </a:r>
            <a:r>
              <a:rPr lang="en" altLang="zh-CN" sz="1400" b="1" i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altLang="zh-CN" sz="1400" b="1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ime </a:t>
            </a:r>
            <a:r>
              <a:rPr lang="en" altLang="zh-CN" sz="1400" b="1" i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" altLang="zh-CN" sz="1400" b="1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eries</a:t>
            </a:r>
            <a:endParaRPr kumimoji="1" lang="zh-CN" altLang="en-US" sz="1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12B244B0-D760-D19E-B4F1-6E2AF34E1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31" y="2081393"/>
            <a:ext cx="3219855" cy="37652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85B9E44-D797-811B-FD67-599B2280D1F4}"/>
              </a:ext>
            </a:extLst>
          </p:cNvPr>
          <p:cNvSpPr/>
          <p:nvPr/>
        </p:nvSpPr>
        <p:spPr>
          <a:xfrm>
            <a:off x="914231" y="5911402"/>
            <a:ext cx="3219854" cy="385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 </a:t>
            </a:r>
            <a:r>
              <a:rPr lang="en-US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Results of dimensionality </a:t>
            </a:r>
            <a:r>
              <a:rPr lang="en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eduction on </a:t>
            </a:r>
            <a:r>
              <a:rPr lang="en" altLang="zh-CN" sz="1400" b="1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raw data</a:t>
            </a:r>
            <a:endParaRPr kumimoji="1" lang="zh-CN" altLang="en-US" sz="1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384B3D-A783-D017-517B-CBDA547C73B3}"/>
              </a:ext>
            </a:extLst>
          </p:cNvPr>
          <p:cNvSpPr/>
          <p:nvPr/>
        </p:nvSpPr>
        <p:spPr>
          <a:xfrm>
            <a:off x="8205549" y="5902504"/>
            <a:ext cx="3219853" cy="393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 3. Results of dimensionality </a:t>
            </a:r>
            <a:r>
              <a:rPr lang="en" altLang="zh-CN" sz="14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" altLang="zh-CN" sz="1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eduction on </a:t>
            </a:r>
            <a:r>
              <a:rPr lang="en" altLang="zh-CN" sz="1400" b="1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 return of </a:t>
            </a:r>
            <a:r>
              <a:rPr lang="en" altLang="zh-CN" sz="1400" b="1" i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" altLang="zh-CN" sz="1400" b="1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 </a:t>
            </a:r>
            <a:r>
              <a:rPr lang="en" altLang="zh-CN" sz="1400" b="1" i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altLang="zh-CN" sz="1400" b="1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ime </a:t>
            </a:r>
            <a:r>
              <a:rPr lang="en" altLang="zh-CN" sz="1400" b="1" i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" altLang="zh-CN" sz="1400" b="1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eries</a:t>
            </a:r>
            <a:endParaRPr kumimoji="1" lang="zh-CN" altLang="en-US" sz="1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图片 11" descr="图表, 散点图&#10;&#10;描述已自动生成">
            <a:extLst>
              <a:ext uri="{FF2B5EF4-FFF2-40B4-BE49-F238E27FC236}">
                <a16:creationId xmlns:a16="http://schemas.microsoft.com/office/drawing/2014/main" id="{0A0A6321-4629-4EDA-E1AF-204A80C03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931" y="2161470"/>
            <a:ext cx="3162693" cy="36983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7472A05-1061-A903-5ADC-3ECBED03DE31}"/>
              </a:ext>
            </a:extLst>
          </p:cNvPr>
          <p:cNvSpPr txBox="1"/>
          <p:nvPr/>
        </p:nvSpPr>
        <p:spPr>
          <a:xfrm>
            <a:off x="668140" y="1598071"/>
            <a:ext cx="5413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Visualization Experimental Results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F103D4-BE7A-ABF8-6033-01CB3EA26430}"/>
              </a:ext>
            </a:extLst>
          </p:cNvPr>
          <p:cNvSpPr/>
          <p:nvPr/>
        </p:nvSpPr>
        <p:spPr>
          <a:xfrm>
            <a:off x="202587" y="800621"/>
            <a:ext cx="11751849" cy="117768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For the data visualization, we employed dimensionality reduction, including PCA, kernel PCA, UMAP, t-SNE, MDS, and ISOMAP, on the row data, extracted features, and log return.</a:t>
            </a:r>
          </a:p>
        </p:txBody>
      </p:sp>
    </p:spTree>
    <p:extLst>
      <p:ext uri="{BB962C8B-B14F-4D97-AF65-F5344CB8AC3E}">
        <p14:creationId xmlns:p14="http://schemas.microsoft.com/office/powerpoint/2010/main" val="2655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703</Words>
  <Application>Microsoft Macintosh PowerPoint</Application>
  <PresentationFormat>Widescreen</PresentationFormat>
  <Paragraphs>162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DengXian</vt:lpstr>
      <vt:lpstr>DengXian</vt:lpstr>
      <vt:lpstr>等线 Light</vt:lpstr>
      <vt:lpstr>微软雅黑</vt:lpstr>
      <vt:lpstr>Arial</vt:lpstr>
      <vt:lpstr>Calibri</vt:lpstr>
      <vt:lpstr>Times New Roman</vt:lpstr>
      <vt:lpstr>Wingdings</vt:lpstr>
      <vt:lpstr>Office 主题​​</vt:lpstr>
      <vt:lpstr>MATH 5473 Project: Exploring Time-Series Data: Visualization, Clustering, and Topological Analysis with an SNP500 Case Study</vt:lpstr>
      <vt:lpstr>Outline</vt:lpstr>
      <vt:lpstr>Outline</vt:lpstr>
      <vt:lpstr>Introduction</vt:lpstr>
      <vt:lpstr>Outline</vt:lpstr>
      <vt:lpstr>Dataset General Overview</vt:lpstr>
      <vt:lpstr>Dataset Preprocessing</vt:lpstr>
      <vt:lpstr>Outline</vt:lpstr>
      <vt:lpstr>Visualization </vt:lpstr>
      <vt:lpstr>Visualization </vt:lpstr>
      <vt:lpstr>Outline</vt:lpstr>
      <vt:lpstr>Clustering  </vt:lpstr>
      <vt:lpstr>Clustering  </vt:lpstr>
      <vt:lpstr>Outline</vt:lpstr>
      <vt:lpstr>Topological Analysis Exploration  </vt:lpstr>
      <vt:lpstr>Outline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XIE Songjie</cp:lastModifiedBy>
  <cp:revision>13</cp:revision>
  <dcterms:created xsi:type="dcterms:W3CDTF">2018-03-09T10:15:00Z</dcterms:created>
  <dcterms:modified xsi:type="dcterms:W3CDTF">2024-05-07T11:57:56Z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